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mp" ContentType="image/p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74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33"/>
    <a:srgbClr val="CC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38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2064E-E393-438A-B62E-CBD410E92F9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A19204-CA59-4A0C-960C-73A139C4759F}">
      <dgm:prSet phldrT="[Text]"/>
      <dgm:spPr/>
      <dgm:t>
        <a:bodyPr/>
        <a:lstStyle/>
        <a:p>
          <a:r>
            <a:rPr lang="en-US" dirty="0" smtClean="0"/>
            <a:t>Browser Defaults</a:t>
          </a:r>
          <a:endParaRPr lang="en-US" dirty="0"/>
        </a:p>
      </dgm:t>
    </dgm:pt>
    <dgm:pt modelId="{F75DB18D-03F7-4E44-B6EB-6B2517663A22}" type="parTrans" cxnId="{41434C2D-8476-460E-A010-8FBE4217296C}">
      <dgm:prSet/>
      <dgm:spPr/>
      <dgm:t>
        <a:bodyPr/>
        <a:lstStyle/>
        <a:p>
          <a:endParaRPr lang="en-US"/>
        </a:p>
      </dgm:t>
    </dgm:pt>
    <dgm:pt modelId="{842FF3F8-7AC1-4BCD-B6A5-E684DFA93D16}" type="sibTrans" cxnId="{41434C2D-8476-460E-A010-8FBE4217296C}">
      <dgm:prSet/>
      <dgm:spPr/>
      <dgm:t>
        <a:bodyPr/>
        <a:lstStyle/>
        <a:p>
          <a:endParaRPr lang="en-US"/>
        </a:p>
      </dgm:t>
    </dgm:pt>
    <dgm:pt modelId="{E74D2DB2-6251-4B50-9559-AE6913CCE639}">
      <dgm:prSet phldrT="[Text]"/>
      <dgm:spPr/>
      <dgm:t>
        <a:bodyPr/>
        <a:lstStyle/>
        <a:p>
          <a:r>
            <a:rPr lang="en-US" dirty="0" smtClean="0"/>
            <a:t>Embedded Styles</a:t>
          </a:r>
          <a:endParaRPr lang="en-US" dirty="0"/>
        </a:p>
      </dgm:t>
    </dgm:pt>
    <dgm:pt modelId="{1BF50442-A65B-4A5A-A0F8-A0340F59B6C4}" type="parTrans" cxnId="{4837023F-D799-4A1C-9279-0830E44D8B19}">
      <dgm:prSet/>
      <dgm:spPr/>
      <dgm:t>
        <a:bodyPr/>
        <a:lstStyle/>
        <a:p>
          <a:endParaRPr lang="en-US"/>
        </a:p>
      </dgm:t>
    </dgm:pt>
    <dgm:pt modelId="{EC415B12-C2A8-45E9-A002-99A24E737977}" type="sibTrans" cxnId="{4837023F-D799-4A1C-9279-0830E44D8B19}">
      <dgm:prSet/>
      <dgm:spPr/>
      <dgm:t>
        <a:bodyPr/>
        <a:lstStyle/>
        <a:p>
          <a:endParaRPr lang="en-US"/>
        </a:p>
      </dgm:t>
    </dgm:pt>
    <dgm:pt modelId="{33B1B23F-FC47-44F5-B7F3-379466A96EC4}">
      <dgm:prSet phldrT="[Text]"/>
      <dgm:spPr/>
      <dgm:t>
        <a:bodyPr/>
        <a:lstStyle/>
        <a:p>
          <a:r>
            <a:rPr lang="en-US" dirty="0" smtClean="0"/>
            <a:t>Inline Styles</a:t>
          </a:r>
          <a:endParaRPr lang="en-US" dirty="0"/>
        </a:p>
      </dgm:t>
    </dgm:pt>
    <dgm:pt modelId="{AD9DB02F-51C0-497A-9BAD-188187DC39F3}" type="parTrans" cxnId="{7B4F092D-50BE-4F27-B82D-8992057A49CB}">
      <dgm:prSet/>
      <dgm:spPr/>
      <dgm:t>
        <a:bodyPr/>
        <a:lstStyle/>
        <a:p>
          <a:endParaRPr lang="en-US"/>
        </a:p>
      </dgm:t>
    </dgm:pt>
    <dgm:pt modelId="{8D8916A2-9643-40B7-A8AB-D51D2DDCCE1C}" type="sibTrans" cxnId="{7B4F092D-50BE-4F27-B82D-8992057A49CB}">
      <dgm:prSet/>
      <dgm:spPr/>
      <dgm:t>
        <a:bodyPr/>
        <a:lstStyle/>
        <a:p>
          <a:endParaRPr lang="en-US"/>
        </a:p>
      </dgm:t>
    </dgm:pt>
    <dgm:pt modelId="{B2552414-04D9-4B76-92FD-A6EC57548B0D}">
      <dgm:prSet phldrT="[Text]"/>
      <dgm:spPr/>
      <dgm:t>
        <a:bodyPr/>
        <a:lstStyle/>
        <a:p>
          <a:r>
            <a:rPr lang="en-US" dirty="0" smtClean="0"/>
            <a:t>External (Imported) Styles</a:t>
          </a:r>
          <a:endParaRPr lang="en-US" dirty="0"/>
        </a:p>
      </dgm:t>
    </dgm:pt>
    <dgm:pt modelId="{F00AA74F-24A6-43B4-8A76-2600EC4E6546}" type="parTrans" cxnId="{0F30FC98-C4D1-4FE2-AE14-D1064753EBE7}">
      <dgm:prSet/>
      <dgm:spPr/>
      <dgm:t>
        <a:bodyPr/>
        <a:lstStyle/>
        <a:p>
          <a:endParaRPr lang="en-US"/>
        </a:p>
      </dgm:t>
    </dgm:pt>
    <dgm:pt modelId="{E34B523F-3C57-46E1-9676-26D8D5A77CEF}" type="sibTrans" cxnId="{0F30FC98-C4D1-4FE2-AE14-D1064753EBE7}">
      <dgm:prSet/>
      <dgm:spPr/>
      <dgm:t>
        <a:bodyPr/>
        <a:lstStyle/>
        <a:p>
          <a:endParaRPr lang="en-US"/>
        </a:p>
      </dgm:t>
    </dgm:pt>
    <dgm:pt modelId="{6895E49A-49D7-46B6-A9AB-0915BA69D814}" type="pres">
      <dgm:prSet presAssocID="{2B82064E-E393-438A-B62E-CBD410E92F9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1358B8-1347-43D2-BC9B-B11A59430AB5}" type="pres">
      <dgm:prSet presAssocID="{60A19204-CA59-4A0C-960C-73A139C4759F}" presName="composite" presStyleCnt="0"/>
      <dgm:spPr/>
    </dgm:pt>
    <dgm:pt modelId="{832A38E4-7B69-41EE-B799-498B4327D827}" type="pres">
      <dgm:prSet presAssocID="{60A19204-CA59-4A0C-960C-73A139C4759F}" presName="LShape" presStyleLbl="alignNode1" presStyleIdx="0" presStyleCnt="7"/>
      <dgm:spPr/>
    </dgm:pt>
    <dgm:pt modelId="{C3AAE36D-7E6D-4D08-A767-35B74CC58690}" type="pres">
      <dgm:prSet presAssocID="{60A19204-CA59-4A0C-960C-73A139C4759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F6B8C-9EFA-4CAE-94C4-7BE1E27CB877}" type="pres">
      <dgm:prSet presAssocID="{60A19204-CA59-4A0C-960C-73A139C4759F}" presName="Triangle" presStyleLbl="alignNode1" presStyleIdx="1" presStyleCnt="7"/>
      <dgm:spPr/>
    </dgm:pt>
    <dgm:pt modelId="{4E749F84-C3B9-4ADF-987A-0E0F49D4ED13}" type="pres">
      <dgm:prSet presAssocID="{842FF3F8-7AC1-4BCD-B6A5-E684DFA93D16}" presName="sibTrans" presStyleCnt="0"/>
      <dgm:spPr/>
    </dgm:pt>
    <dgm:pt modelId="{4887E529-3A87-4CB4-A567-B7C1A715528B}" type="pres">
      <dgm:prSet presAssocID="{842FF3F8-7AC1-4BCD-B6A5-E684DFA93D16}" presName="space" presStyleCnt="0"/>
      <dgm:spPr/>
    </dgm:pt>
    <dgm:pt modelId="{F5E18FA9-8BE6-4706-885E-0E680516E414}" type="pres">
      <dgm:prSet presAssocID="{B2552414-04D9-4B76-92FD-A6EC57548B0D}" presName="composite" presStyleCnt="0"/>
      <dgm:spPr/>
    </dgm:pt>
    <dgm:pt modelId="{159C276E-DB11-4167-95E9-56DE3B99518F}" type="pres">
      <dgm:prSet presAssocID="{B2552414-04D9-4B76-92FD-A6EC57548B0D}" presName="LShape" presStyleLbl="alignNode1" presStyleIdx="2" presStyleCnt="7"/>
      <dgm:spPr/>
    </dgm:pt>
    <dgm:pt modelId="{3444B164-9190-449A-9F0C-BFC4D55FE8C8}" type="pres">
      <dgm:prSet presAssocID="{B2552414-04D9-4B76-92FD-A6EC57548B0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B8E5C-4802-4190-91A1-3B7588598126}" type="pres">
      <dgm:prSet presAssocID="{B2552414-04D9-4B76-92FD-A6EC57548B0D}" presName="Triangle" presStyleLbl="alignNode1" presStyleIdx="3" presStyleCnt="7"/>
      <dgm:spPr/>
    </dgm:pt>
    <dgm:pt modelId="{C505880A-9893-44AA-943F-F3E7E3306EC4}" type="pres">
      <dgm:prSet presAssocID="{E34B523F-3C57-46E1-9676-26D8D5A77CEF}" presName="sibTrans" presStyleCnt="0"/>
      <dgm:spPr/>
    </dgm:pt>
    <dgm:pt modelId="{629B357A-76EB-4E09-8C1E-B0A7DBBAEDD4}" type="pres">
      <dgm:prSet presAssocID="{E34B523F-3C57-46E1-9676-26D8D5A77CEF}" presName="space" presStyleCnt="0"/>
      <dgm:spPr/>
    </dgm:pt>
    <dgm:pt modelId="{A976D309-E8C1-4904-9B04-9CDEC2B36767}" type="pres">
      <dgm:prSet presAssocID="{E74D2DB2-6251-4B50-9559-AE6913CCE639}" presName="composite" presStyleCnt="0"/>
      <dgm:spPr/>
    </dgm:pt>
    <dgm:pt modelId="{D8F35034-9A3E-4FBE-A8C9-C227C621A3BD}" type="pres">
      <dgm:prSet presAssocID="{E74D2DB2-6251-4B50-9559-AE6913CCE639}" presName="LShape" presStyleLbl="alignNode1" presStyleIdx="4" presStyleCnt="7"/>
      <dgm:spPr/>
    </dgm:pt>
    <dgm:pt modelId="{9182E75A-D8B8-44AE-B9A2-C3B76627C7A2}" type="pres">
      <dgm:prSet presAssocID="{E74D2DB2-6251-4B50-9559-AE6913CCE63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51150-A80D-4B64-97E4-0969A3E664C0}" type="pres">
      <dgm:prSet presAssocID="{E74D2DB2-6251-4B50-9559-AE6913CCE639}" presName="Triangle" presStyleLbl="alignNode1" presStyleIdx="5" presStyleCnt="7"/>
      <dgm:spPr/>
    </dgm:pt>
    <dgm:pt modelId="{CBB34C50-78B3-40EE-8DD9-05AB0816AB5C}" type="pres">
      <dgm:prSet presAssocID="{EC415B12-C2A8-45E9-A002-99A24E737977}" presName="sibTrans" presStyleCnt="0"/>
      <dgm:spPr/>
    </dgm:pt>
    <dgm:pt modelId="{4C7E0470-7F41-4E86-B66A-C7F3F7133950}" type="pres">
      <dgm:prSet presAssocID="{EC415B12-C2A8-45E9-A002-99A24E737977}" presName="space" presStyleCnt="0"/>
      <dgm:spPr/>
    </dgm:pt>
    <dgm:pt modelId="{F923D522-15C5-4879-8E01-2972430A7087}" type="pres">
      <dgm:prSet presAssocID="{33B1B23F-FC47-44F5-B7F3-379466A96EC4}" presName="composite" presStyleCnt="0"/>
      <dgm:spPr/>
    </dgm:pt>
    <dgm:pt modelId="{C2762AE5-0A24-4DE2-BF69-7AA8AE4121F2}" type="pres">
      <dgm:prSet presAssocID="{33B1B23F-FC47-44F5-B7F3-379466A96EC4}" presName="LShape" presStyleLbl="alignNode1" presStyleIdx="6" presStyleCnt="7"/>
      <dgm:spPr/>
    </dgm:pt>
    <dgm:pt modelId="{E57218D6-75B7-4373-B101-593FA992E780}" type="pres">
      <dgm:prSet presAssocID="{33B1B23F-FC47-44F5-B7F3-379466A96EC4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F092D-50BE-4F27-B82D-8992057A49CB}" srcId="{2B82064E-E393-438A-B62E-CBD410E92F90}" destId="{33B1B23F-FC47-44F5-B7F3-379466A96EC4}" srcOrd="3" destOrd="0" parTransId="{AD9DB02F-51C0-497A-9BAD-188187DC39F3}" sibTransId="{8D8916A2-9643-40B7-A8AB-D51D2DDCCE1C}"/>
    <dgm:cxn modelId="{4837023F-D799-4A1C-9279-0830E44D8B19}" srcId="{2B82064E-E393-438A-B62E-CBD410E92F90}" destId="{E74D2DB2-6251-4B50-9559-AE6913CCE639}" srcOrd="2" destOrd="0" parTransId="{1BF50442-A65B-4A5A-A0F8-A0340F59B6C4}" sibTransId="{EC415B12-C2A8-45E9-A002-99A24E737977}"/>
    <dgm:cxn modelId="{22D058E8-B706-405E-ACA5-80404FF2BFA6}" type="presOf" srcId="{33B1B23F-FC47-44F5-B7F3-379466A96EC4}" destId="{E57218D6-75B7-4373-B101-593FA992E780}" srcOrd="0" destOrd="0" presId="urn:microsoft.com/office/officeart/2009/3/layout/StepUpProcess"/>
    <dgm:cxn modelId="{6FFEB780-BE5C-4108-B48E-7D751DF72B03}" type="presOf" srcId="{E74D2DB2-6251-4B50-9559-AE6913CCE639}" destId="{9182E75A-D8B8-44AE-B9A2-C3B76627C7A2}" srcOrd="0" destOrd="0" presId="urn:microsoft.com/office/officeart/2009/3/layout/StepUpProcess"/>
    <dgm:cxn modelId="{0F30FC98-C4D1-4FE2-AE14-D1064753EBE7}" srcId="{2B82064E-E393-438A-B62E-CBD410E92F90}" destId="{B2552414-04D9-4B76-92FD-A6EC57548B0D}" srcOrd="1" destOrd="0" parTransId="{F00AA74F-24A6-43B4-8A76-2600EC4E6546}" sibTransId="{E34B523F-3C57-46E1-9676-26D8D5A77CEF}"/>
    <dgm:cxn modelId="{41434C2D-8476-460E-A010-8FBE4217296C}" srcId="{2B82064E-E393-438A-B62E-CBD410E92F90}" destId="{60A19204-CA59-4A0C-960C-73A139C4759F}" srcOrd="0" destOrd="0" parTransId="{F75DB18D-03F7-4E44-B6EB-6B2517663A22}" sibTransId="{842FF3F8-7AC1-4BCD-B6A5-E684DFA93D16}"/>
    <dgm:cxn modelId="{C2B57365-E8B5-4970-BE3A-AC86D02587E8}" type="presOf" srcId="{2B82064E-E393-438A-B62E-CBD410E92F90}" destId="{6895E49A-49D7-46B6-A9AB-0915BA69D814}" srcOrd="0" destOrd="0" presId="urn:microsoft.com/office/officeart/2009/3/layout/StepUpProcess"/>
    <dgm:cxn modelId="{266342CE-FABE-470F-9D59-D1264E9DB2D9}" type="presOf" srcId="{60A19204-CA59-4A0C-960C-73A139C4759F}" destId="{C3AAE36D-7E6D-4D08-A767-35B74CC58690}" srcOrd="0" destOrd="0" presId="urn:microsoft.com/office/officeart/2009/3/layout/StepUpProcess"/>
    <dgm:cxn modelId="{A929A285-7ADB-455A-92CB-00F257F34EF8}" type="presOf" srcId="{B2552414-04D9-4B76-92FD-A6EC57548B0D}" destId="{3444B164-9190-449A-9F0C-BFC4D55FE8C8}" srcOrd="0" destOrd="0" presId="urn:microsoft.com/office/officeart/2009/3/layout/StepUpProcess"/>
    <dgm:cxn modelId="{FF6EA38E-D2FC-426D-B9C5-751F3032C5EF}" type="presParOf" srcId="{6895E49A-49D7-46B6-A9AB-0915BA69D814}" destId="{981358B8-1347-43D2-BC9B-B11A59430AB5}" srcOrd="0" destOrd="0" presId="urn:microsoft.com/office/officeart/2009/3/layout/StepUpProcess"/>
    <dgm:cxn modelId="{7ECF202E-A791-4885-9A89-54B3CBB08B87}" type="presParOf" srcId="{981358B8-1347-43D2-BC9B-B11A59430AB5}" destId="{832A38E4-7B69-41EE-B799-498B4327D827}" srcOrd="0" destOrd="0" presId="urn:microsoft.com/office/officeart/2009/3/layout/StepUpProcess"/>
    <dgm:cxn modelId="{A0472BC2-87DD-48B9-A638-462CCA592290}" type="presParOf" srcId="{981358B8-1347-43D2-BC9B-B11A59430AB5}" destId="{C3AAE36D-7E6D-4D08-A767-35B74CC58690}" srcOrd="1" destOrd="0" presId="urn:microsoft.com/office/officeart/2009/3/layout/StepUpProcess"/>
    <dgm:cxn modelId="{B8E62F05-B82C-464F-A843-ED55CC7D6BA5}" type="presParOf" srcId="{981358B8-1347-43D2-BC9B-B11A59430AB5}" destId="{6C2F6B8C-9EFA-4CAE-94C4-7BE1E27CB877}" srcOrd="2" destOrd="0" presId="urn:microsoft.com/office/officeart/2009/3/layout/StepUpProcess"/>
    <dgm:cxn modelId="{D2E01CF2-B248-458F-94DC-98F4AF14F983}" type="presParOf" srcId="{6895E49A-49D7-46B6-A9AB-0915BA69D814}" destId="{4E749F84-C3B9-4ADF-987A-0E0F49D4ED13}" srcOrd="1" destOrd="0" presId="urn:microsoft.com/office/officeart/2009/3/layout/StepUpProcess"/>
    <dgm:cxn modelId="{DC517E49-4C8B-4D72-B1BC-6CAB5E52B2B9}" type="presParOf" srcId="{4E749F84-C3B9-4ADF-987A-0E0F49D4ED13}" destId="{4887E529-3A87-4CB4-A567-B7C1A715528B}" srcOrd="0" destOrd="0" presId="urn:microsoft.com/office/officeart/2009/3/layout/StepUpProcess"/>
    <dgm:cxn modelId="{BB8FAEEF-CED9-44AA-9DF3-D0A08A6FF0BE}" type="presParOf" srcId="{6895E49A-49D7-46B6-A9AB-0915BA69D814}" destId="{F5E18FA9-8BE6-4706-885E-0E680516E414}" srcOrd="2" destOrd="0" presId="urn:microsoft.com/office/officeart/2009/3/layout/StepUpProcess"/>
    <dgm:cxn modelId="{B4BB59ED-1E12-4B6D-B293-C6385D97FA97}" type="presParOf" srcId="{F5E18FA9-8BE6-4706-885E-0E680516E414}" destId="{159C276E-DB11-4167-95E9-56DE3B99518F}" srcOrd="0" destOrd="0" presId="urn:microsoft.com/office/officeart/2009/3/layout/StepUpProcess"/>
    <dgm:cxn modelId="{A649F7C4-E9EE-462B-AD0F-7852DBB9940B}" type="presParOf" srcId="{F5E18FA9-8BE6-4706-885E-0E680516E414}" destId="{3444B164-9190-449A-9F0C-BFC4D55FE8C8}" srcOrd="1" destOrd="0" presId="urn:microsoft.com/office/officeart/2009/3/layout/StepUpProcess"/>
    <dgm:cxn modelId="{982A307C-3E7B-4127-BC95-1B5B531DD308}" type="presParOf" srcId="{F5E18FA9-8BE6-4706-885E-0E680516E414}" destId="{840B8E5C-4802-4190-91A1-3B7588598126}" srcOrd="2" destOrd="0" presId="urn:microsoft.com/office/officeart/2009/3/layout/StepUpProcess"/>
    <dgm:cxn modelId="{2ABDF33F-4E76-4D0F-BA27-B91D7E701B74}" type="presParOf" srcId="{6895E49A-49D7-46B6-A9AB-0915BA69D814}" destId="{C505880A-9893-44AA-943F-F3E7E3306EC4}" srcOrd="3" destOrd="0" presId="urn:microsoft.com/office/officeart/2009/3/layout/StepUpProcess"/>
    <dgm:cxn modelId="{A8E25DD4-A229-4E52-8199-FF851CDB0650}" type="presParOf" srcId="{C505880A-9893-44AA-943F-F3E7E3306EC4}" destId="{629B357A-76EB-4E09-8C1E-B0A7DBBAEDD4}" srcOrd="0" destOrd="0" presId="urn:microsoft.com/office/officeart/2009/3/layout/StepUpProcess"/>
    <dgm:cxn modelId="{E59226A2-1FF8-436B-A031-D302BC2C497E}" type="presParOf" srcId="{6895E49A-49D7-46B6-A9AB-0915BA69D814}" destId="{A976D309-E8C1-4904-9B04-9CDEC2B36767}" srcOrd="4" destOrd="0" presId="urn:microsoft.com/office/officeart/2009/3/layout/StepUpProcess"/>
    <dgm:cxn modelId="{DC3462A9-399F-4206-867E-6FBDF8E4989F}" type="presParOf" srcId="{A976D309-E8C1-4904-9B04-9CDEC2B36767}" destId="{D8F35034-9A3E-4FBE-A8C9-C227C621A3BD}" srcOrd="0" destOrd="0" presId="urn:microsoft.com/office/officeart/2009/3/layout/StepUpProcess"/>
    <dgm:cxn modelId="{0C89BB03-111A-449D-921A-5A6FCFC7A13C}" type="presParOf" srcId="{A976D309-E8C1-4904-9B04-9CDEC2B36767}" destId="{9182E75A-D8B8-44AE-B9A2-C3B76627C7A2}" srcOrd="1" destOrd="0" presId="urn:microsoft.com/office/officeart/2009/3/layout/StepUpProcess"/>
    <dgm:cxn modelId="{91BCBD24-CFE7-4CD5-8EE7-AF7B703F8C4D}" type="presParOf" srcId="{A976D309-E8C1-4904-9B04-9CDEC2B36767}" destId="{53B51150-A80D-4B64-97E4-0969A3E664C0}" srcOrd="2" destOrd="0" presId="urn:microsoft.com/office/officeart/2009/3/layout/StepUpProcess"/>
    <dgm:cxn modelId="{6EE6D1EC-DA61-4CE5-8723-16BFF2ED5A62}" type="presParOf" srcId="{6895E49A-49D7-46B6-A9AB-0915BA69D814}" destId="{CBB34C50-78B3-40EE-8DD9-05AB0816AB5C}" srcOrd="5" destOrd="0" presId="urn:microsoft.com/office/officeart/2009/3/layout/StepUpProcess"/>
    <dgm:cxn modelId="{5A036FDD-DB47-4163-8CAC-F9573D9E3598}" type="presParOf" srcId="{CBB34C50-78B3-40EE-8DD9-05AB0816AB5C}" destId="{4C7E0470-7F41-4E86-B66A-C7F3F7133950}" srcOrd="0" destOrd="0" presId="urn:microsoft.com/office/officeart/2009/3/layout/StepUpProcess"/>
    <dgm:cxn modelId="{4C302AFF-C637-44E2-8C23-35A6E8279748}" type="presParOf" srcId="{6895E49A-49D7-46B6-A9AB-0915BA69D814}" destId="{F923D522-15C5-4879-8E01-2972430A7087}" srcOrd="6" destOrd="0" presId="urn:microsoft.com/office/officeart/2009/3/layout/StepUpProcess"/>
    <dgm:cxn modelId="{141854E6-7685-4E8E-BB5A-83C3EAB7A263}" type="presParOf" srcId="{F923D522-15C5-4879-8E01-2972430A7087}" destId="{C2762AE5-0A24-4DE2-BF69-7AA8AE4121F2}" srcOrd="0" destOrd="0" presId="urn:microsoft.com/office/officeart/2009/3/layout/StepUpProcess"/>
    <dgm:cxn modelId="{9BA4177A-2AD2-4A1D-8709-A385163AEDD1}" type="presParOf" srcId="{F923D522-15C5-4879-8E01-2972430A7087}" destId="{E57218D6-75B7-4373-B101-593FA992E78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38E4-7B69-41EE-B799-498B4327D827}">
      <dsp:nvSpPr>
        <dsp:cNvPr id="0" name=""/>
        <dsp:cNvSpPr/>
      </dsp:nvSpPr>
      <dsp:spPr>
        <a:xfrm rot="5400000">
          <a:off x="343893" y="191006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E36D-7E6D-4D08-A767-35B74CC58690}">
      <dsp:nvSpPr>
        <dsp:cNvPr id="0" name=""/>
        <dsp:cNvSpPr/>
      </dsp:nvSpPr>
      <dsp:spPr>
        <a:xfrm>
          <a:off x="172280" y="2421196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Browser Defaults</a:t>
          </a:r>
          <a:endParaRPr lang="en-US" sz="2400" kern="1200" dirty="0"/>
        </a:p>
      </dsp:txBody>
      <dsp:txXfrm>
        <a:off x="172280" y="2421196"/>
        <a:ext cx="1544442" cy="1353794"/>
      </dsp:txXfrm>
    </dsp:sp>
    <dsp:sp modelId="{6C2F6B8C-9EFA-4CAE-94C4-7BE1E27CB877}">
      <dsp:nvSpPr>
        <dsp:cNvPr id="0" name=""/>
        <dsp:cNvSpPr/>
      </dsp:nvSpPr>
      <dsp:spPr>
        <a:xfrm>
          <a:off x="1425318" y="1784117"/>
          <a:ext cx="291404" cy="291404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C276E-DB11-4167-95E9-56DE3B99518F}">
      <dsp:nvSpPr>
        <dsp:cNvPr id="0" name=""/>
        <dsp:cNvSpPr/>
      </dsp:nvSpPr>
      <dsp:spPr>
        <a:xfrm rot="5400000">
          <a:off x="2234592" y="1442206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4B164-9190-449A-9F0C-BFC4D55FE8C8}">
      <dsp:nvSpPr>
        <dsp:cNvPr id="0" name=""/>
        <dsp:cNvSpPr/>
      </dsp:nvSpPr>
      <dsp:spPr>
        <a:xfrm>
          <a:off x="2062979" y="1953341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External (Imported) Styles</a:t>
          </a:r>
          <a:endParaRPr lang="en-US" sz="2400" kern="1200" dirty="0"/>
        </a:p>
      </dsp:txBody>
      <dsp:txXfrm>
        <a:off x="2062979" y="1953341"/>
        <a:ext cx="1544442" cy="1353794"/>
      </dsp:txXfrm>
    </dsp:sp>
    <dsp:sp modelId="{840B8E5C-4802-4190-91A1-3B7588598126}">
      <dsp:nvSpPr>
        <dsp:cNvPr id="0" name=""/>
        <dsp:cNvSpPr/>
      </dsp:nvSpPr>
      <dsp:spPr>
        <a:xfrm>
          <a:off x="3316017" y="1316261"/>
          <a:ext cx="291404" cy="291404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35034-9A3E-4FBE-A8C9-C227C621A3BD}">
      <dsp:nvSpPr>
        <dsp:cNvPr id="0" name=""/>
        <dsp:cNvSpPr/>
      </dsp:nvSpPr>
      <dsp:spPr>
        <a:xfrm rot="5400000">
          <a:off x="4125291" y="97435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2E75A-D8B8-44AE-B9A2-C3B76627C7A2}">
      <dsp:nvSpPr>
        <dsp:cNvPr id="0" name=""/>
        <dsp:cNvSpPr/>
      </dsp:nvSpPr>
      <dsp:spPr>
        <a:xfrm>
          <a:off x="3953678" y="1485485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Embedded Styles</a:t>
          </a:r>
          <a:endParaRPr lang="en-US" sz="2400" kern="1200" dirty="0"/>
        </a:p>
      </dsp:txBody>
      <dsp:txXfrm>
        <a:off x="3953678" y="1485485"/>
        <a:ext cx="1544442" cy="1353794"/>
      </dsp:txXfrm>
    </dsp:sp>
    <dsp:sp modelId="{53B51150-A80D-4B64-97E4-0969A3E664C0}">
      <dsp:nvSpPr>
        <dsp:cNvPr id="0" name=""/>
        <dsp:cNvSpPr/>
      </dsp:nvSpPr>
      <dsp:spPr>
        <a:xfrm>
          <a:off x="5206716" y="848406"/>
          <a:ext cx="291404" cy="291404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62AE5-0A24-4DE2-BF69-7AA8AE4121F2}">
      <dsp:nvSpPr>
        <dsp:cNvPr id="0" name=""/>
        <dsp:cNvSpPr/>
      </dsp:nvSpPr>
      <dsp:spPr>
        <a:xfrm rot="5400000">
          <a:off x="6015990" y="506495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218D6-75B7-4373-B101-593FA992E780}">
      <dsp:nvSpPr>
        <dsp:cNvPr id="0" name=""/>
        <dsp:cNvSpPr/>
      </dsp:nvSpPr>
      <dsp:spPr>
        <a:xfrm>
          <a:off x="5844377" y="1017630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Inline Styles</a:t>
          </a:r>
          <a:endParaRPr lang="en-US" sz="2400" kern="1200" dirty="0"/>
        </a:p>
      </dsp:txBody>
      <dsp:txXfrm>
        <a:off x="5844377" y="1017630"/>
        <a:ext cx="1544442" cy="1353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71D3E-EE08-43E2-A8CB-93FC924B0244}" type="datetimeFigureOut">
              <a:rPr lang="en-US" smtClean="0"/>
              <a:t>28/6/15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AAAAE-ED54-4873-931E-86604D8A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1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@font-face</a:t>
            </a:r>
            <a:r>
              <a:rPr lang="en-US" baseline="0" dirty="0" smtClean="0"/>
              <a:t> allows you to load web fonts instead of just relying on the system fonts installed on a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8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83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1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0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2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8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0D37-955F-4255-AD4D-D2F706DADE11}" type="datetimeFigureOut">
              <a:rPr lang="en-US" smtClean="0"/>
              <a:t>28/6/15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4" Type="http://schemas.openxmlformats.org/officeDocument/2006/relationships/image" Target="../media/image22.tmp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4" Type="http://schemas.openxmlformats.org/officeDocument/2006/relationships/image" Target="../media/image27.tmp"/><Relationship Id="rId5" Type="http://schemas.openxmlformats.org/officeDocument/2006/relationships/image" Target="../media/image28.tmp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4" Type="http://schemas.openxmlformats.org/officeDocument/2006/relationships/image" Target="../media/image36.tmp"/><Relationship Id="rId5" Type="http://schemas.openxmlformats.org/officeDocument/2006/relationships/image" Target="../media/image37.tmp"/><Relationship Id="rId6" Type="http://schemas.openxmlformats.org/officeDocument/2006/relationships/image" Target="../media/image38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tmp"/><Relationship Id="rId12" Type="http://schemas.openxmlformats.org/officeDocument/2006/relationships/image" Target="../media/image45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microsoft.com/office/2007/relationships/hdphoto" Target="../media/hdphoto2.wdp"/><Relationship Id="rId5" Type="http://schemas.openxmlformats.org/officeDocument/2006/relationships/image" Target="../media/image40.tmp"/><Relationship Id="rId6" Type="http://schemas.openxmlformats.org/officeDocument/2006/relationships/image" Target="../media/image41.png"/><Relationship Id="rId7" Type="http://schemas.microsoft.com/office/2007/relationships/hdphoto" Target="../media/hdphoto3.wdp"/><Relationship Id="rId8" Type="http://schemas.openxmlformats.org/officeDocument/2006/relationships/image" Target="../media/image42.tmp"/><Relationship Id="rId9" Type="http://schemas.openxmlformats.org/officeDocument/2006/relationships/image" Target="../media/image43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4" Type="http://schemas.openxmlformats.org/officeDocument/2006/relationships/image" Target="../media/image4.tmp"/><Relationship Id="rId5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4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mp"/><Relationship Id="rId3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5Bl9q1Lpd9Y/Ub9AZd3PTWI/AAAAAAAAAeA/oZ_TsPG6U4w/s1600/css+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295403"/>
            <a:ext cx="77343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0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52402"/>
            <a:ext cx="3276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1668" y="83982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body {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background-image: </a:t>
            </a:r>
            <a:r>
              <a:rPr lang="en-US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(background.png);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background-repeat: no-repeat;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4" y="2209800"/>
            <a:ext cx="240475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162988"/>
            <a:ext cx="2201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By default images tile (repeat)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" y="4572001"/>
            <a:ext cx="2415111" cy="204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63834"/>
            <a:ext cx="4938712" cy="4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9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9757" y="152403"/>
            <a:ext cx="3474244" cy="584775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 FAVORITES ICON / LIST MARKERS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4" y="1219201"/>
            <a:ext cx="373331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3" y="3657602"/>
            <a:ext cx="3736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&lt;link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rel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="icon"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href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="favicon.ico" type="image/x-icon" /&gt;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46" y="4648203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Generally of size 16px x 16px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84843" y="3519101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{ 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  list-style-image: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(flower.png);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3" y="1626295"/>
            <a:ext cx="2286000" cy="11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6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FONT PROPERTIES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42900" y="914404"/>
          <a:ext cx="8382000" cy="5714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/>
                <a:gridCol w="6172200"/>
              </a:tblGrid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font-family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Arial | Helvetica | sans-serif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other font families.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 last is the fallback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 –size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smtClean="0">
                          <a:latin typeface="Candara" panose="020E0502030303020204" pitchFamily="34" charset="0"/>
                        </a:rPr>
                        <a:t>90%</a:t>
                      </a:r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 OR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b="1" baseline="0" dirty="0" smtClean="0">
                          <a:latin typeface="Candara" panose="020E0502030303020204" pitchFamily="34" charset="0"/>
                        </a:rPr>
                        <a:t>35px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given as % or pixels)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font-weight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bold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bolder | light | lighter | normal | inherit | 100-900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(in increments of 100)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font-style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italic | oblique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@font-face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font-family | </a:t>
                      </a:r>
                      <a:r>
                        <a:rPr lang="en-US" sz="1500" i="0" dirty="0" err="1" smtClean="0">
                          <a:latin typeface="Candara" panose="020E0502030303020204" pitchFamily="34" charset="0"/>
                        </a:rPr>
                        <a:t>src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(e.g. something like 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url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webfont.woff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line-height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normal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| 3.5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| 3em |  34%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endParaRPr lang="en-US" sz="150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text-align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start | end | left | right | center | justify | match-parent | start 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text-indent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3mm |  30px | 15%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| 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each-line</a:t>
                      </a:r>
                      <a:r>
                        <a:rPr lang="en-US" sz="1500" i="1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hanging</a:t>
                      </a:r>
                      <a:endParaRPr lang="en-US" sz="1500" i="1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letter-spacing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 initial | inherit | 3mm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3px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width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2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BOX MODEL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90235"/>
            <a:ext cx="6068272" cy="507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00800" y="1143003"/>
            <a:ext cx="27053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Content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Padding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Border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Margin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Top/Bottom/Left/Right</a:t>
            </a:r>
          </a:p>
        </p:txBody>
      </p:sp>
    </p:spTree>
    <p:extLst>
      <p:ext uri="{BB962C8B-B14F-4D97-AF65-F5344CB8AC3E}">
        <p14:creationId xmlns:p14="http://schemas.microsoft.com/office/powerpoint/2010/main" val="225059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9000" y="152402"/>
            <a:ext cx="1905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MARGIN / PADDING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676400"/>
            <a:ext cx="3843932" cy="16764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6" y="3962401"/>
            <a:ext cx="3677047" cy="148069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8" y="2166940"/>
            <a:ext cx="28098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urved Left Arrow 18"/>
          <p:cNvSpPr/>
          <p:nvPr/>
        </p:nvSpPr>
        <p:spPr>
          <a:xfrm rot="16200000">
            <a:off x="7441177" y="1562100"/>
            <a:ext cx="419100" cy="1066800"/>
          </a:xfrm>
          <a:prstGeom prst="curvedLeftArrow">
            <a:avLst>
              <a:gd name="adj1" fmla="val 10432"/>
              <a:gd name="adj2" fmla="val 5814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7800" y="4953002"/>
            <a:ext cx="342900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Clockwise property: top right bottom left</a:t>
            </a:r>
          </a:p>
        </p:txBody>
      </p:sp>
    </p:spTree>
    <p:extLst>
      <p:ext uri="{BB962C8B-B14F-4D97-AF65-F5344CB8AC3E}">
        <p14:creationId xmlns:p14="http://schemas.microsoft.com/office/powerpoint/2010/main" val="403847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152402"/>
            <a:ext cx="1752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CENTERING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676400"/>
            <a:ext cx="2880852" cy="193545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05" y="1219202"/>
            <a:ext cx="5447661" cy="36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6392" y="5768502"/>
            <a:ext cx="2908938" cy="369332"/>
          </a:xfrm>
          <a:prstGeom prst="rect">
            <a:avLst/>
          </a:prstGeom>
          <a:solidFill>
            <a:srgbClr val="993333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Demo for Pacific Trails Resort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9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BORDER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966881"/>
            <a:ext cx="3181647" cy="11393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1" y="1143002"/>
            <a:ext cx="3562709" cy="9632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3"/>
            <a:ext cx="7162800" cy="3388159"/>
          </a:xfrm>
          <a:prstGeom prst="rect">
            <a:avLst/>
          </a:prstGeom>
        </p:spPr>
      </p:pic>
      <p:pic>
        <p:nvPicPr>
          <p:cNvPr id="2050" name="Picture 2" descr="http://scortechnologies.com/img/grid/logo_css3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52" y="2514602"/>
            <a:ext cx="429851" cy="4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152402"/>
            <a:ext cx="2133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(BASIC)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" y="2209800"/>
            <a:ext cx="2674909" cy="254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1" y="3048002"/>
            <a:ext cx="251432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5" y="3048002"/>
            <a:ext cx="229457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10" y="1143003"/>
            <a:ext cx="21717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11" y="1147763"/>
            <a:ext cx="2209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80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152402"/>
            <a:ext cx="2743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(ADVANCED)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2" y="762002"/>
            <a:ext cx="5591089" cy="1581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" y="2360526"/>
            <a:ext cx="5501285" cy="1046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1143000"/>
            <a:ext cx="1663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Bootstrap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7743" y="4591667"/>
            <a:ext cx="2189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NON-GRID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D3.js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9" y="3886203"/>
            <a:ext cx="2954577" cy="27534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7"/>
          <a:stretch/>
        </p:blipFill>
        <p:spPr>
          <a:xfrm>
            <a:off x="3154623" y="3667829"/>
            <a:ext cx="314785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152402"/>
            <a:ext cx="1371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NAVIGATION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490958"/>
            <a:ext cx="1038227" cy="7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3"/>
            <a:ext cx="3581400" cy="1854569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3" y="513737"/>
            <a:ext cx="802455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96" y="1991032"/>
            <a:ext cx="3010267" cy="61623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19400" y="760529"/>
            <a:ext cx="3200400" cy="19369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47412" y="49095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Remove list dots and text underline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962402"/>
            <a:ext cx="288607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>
          <a:xfrm>
            <a:off x="5296895" y="4896469"/>
            <a:ext cx="2323151" cy="98944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57200" y="4667220"/>
            <a:ext cx="3581400" cy="1832296"/>
            <a:chOff x="457200" y="4667220"/>
            <a:chExt cx="3581400" cy="1832296"/>
          </a:xfrm>
        </p:grpSpPr>
        <p:pic>
          <p:nvPicPr>
            <p:cNvPr id="22" name="Picture 21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62"/>
            <a:stretch/>
          </p:blipFill>
          <p:spPr>
            <a:xfrm>
              <a:off x="457200" y="4896465"/>
              <a:ext cx="3581400" cy="1603051"/>
            </a:xfrm>
            <a:prstGeom prst="rect">
              <a:avLst/>
            </a:prstGeom>
          </p:spPr>
        </p:pic>
        <p:pic>
          <p:nvPicPr>
            <p:cNvPr id="16" name="Picture 15" descr="Screen Clippi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667220"/>
              <a:ext cx="1071712" cy="20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77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INTRO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4500" y="3288952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6500" y="4138432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86400" y="3525659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13902" y="2726187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38350" y="352015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CSS File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3505201" y="3183387"/>
            <a:ext cx="1708703" cy="562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2" idx="1"/>
          </p:cNvCxnSpPr>
          <p:nvPr/>
        </p:nvCxnSpPr>
        <p:spPr>
          <a:xfrm>
            <a:off x="3505199" y="3746154"/>
            <a:ext cx="1981200" cy="236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1" idx="1"/>
          </p:cNvCxnSpPr>
          <p:nvPr/>
        </p:nvCxnSpPr>
        <p:spPr>
          <a:xfrm>
            <a:off x="3505200" y="3746152"/>
            <a:ext cx="2781300" cy="849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04901" y="4727963"/>
            <a:ext cx="3543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 single Cascading Style Sheet file can control the color typography and layout of multiple web pages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37751" y="2983333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index.html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53102" y="3799879"/>
            <a:ext cx="1211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about.html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6160" y="4558686"/>
            <a:ext cx="13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contact.html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964881"/>
            <a:ext cx="8398302" cy="6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 panose="020E0502030303020204" pitchFamily="34" charset="0"/>
              </a:rPr>
              <a:t>Cascading Style Sheets (CSS) is a simple mechanism for adding style (e.g., fonts, colors, spacing) to Web documents.</a:t>
            </a:r>
          </a:p>
        </p:txBody>
      </p:sp>
    </p:spTree>
    <p:extLst>
      <p:ext uri="{BB962C8B-B14F-4D97-AF65-F5344CB8AC3E}">
        <p14:creationId xmlns:p14="http://schemas.microsoft.com/office/powerpoint/2010/main" val="333669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6562" y="152402"/>
            <a:ext cx="1877438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PSEUDO CLASSES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1302" y="1877678"/>
            <a:ext cx="3326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selector:pseudo-class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    </a:t>
            </a:r>
            <a:r>
              <a:rPr lang="en-US" dirty="0" err="1">
                <a:solidFill>
                  <a:srgbClr val="444444"/>
                </a:solidFill>
                <a:latin typeface="Consolas" panose="020B0609020204030204" pitchFamily="49" charset="0"/>
              </a:rPr>
              <a:t>property:value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928" y="215467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3333"/>
                </a:solidFill>
                <a:latin typeface="Candara" panose="020E0502030303020204" pitchFamily="34" charset="0"/>
              </a:rPr>
              <a:t>Defines a special state of an element</a:t>
            </a:r>
            <a:endParaRPr lang="en-US" dirty="0">
              <a:solidFill>
                <a:srgbClr val="993333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750" y="2976664"/>
            <a:ext cx="16348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:hover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:first-child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:last-child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:nth-child(n)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:visited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10520" y="3669160"/>
            <a:ext cx="4572000" cy="646331"/>
          </a:xfrm>
          <a:prstGeom prst="rect">
            <a:avLst/>
          </a:prstGeom>
          <a:solidFill>
            <a:srgbClr val="993333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http://www.w3schools.com/css/tryit.asp?filename=trycss_link</a:t>
            </a:r>
          </a:p>
        </p:txBody>
      </p:sp>
    </p:spTree>
    <p:extLst>
      <p:ext uri="{BB962C8B-B14F-4D97-AF65-F5344CB8AC3E}">
        <p14:creationId xmlns:p14="http://schemas.microsoft.com/office/powerpoint/2010/main" val="329544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43" y="3023810"/>
            <a:ext cx="113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ndara"/>
                <a:cs typeface="Candara"/>
              </a:rPr>
              <a:t>CSS3</a:t>
            </a:r>
            <a:endParaRPr lang="en-US" sz="36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1718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ROUNDED BORDERS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9" y="2338614"/>
            <a:ext cx="3238500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62" y="991807"/>
            <a:ext cx="2725662" cy="4398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9618" y="1070767"/>
            <a:ext cx="2346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#corners </a:t>
            </a:r>
            <a:r>
              <a:rPr lang="en-US" dirty="0">
                <a:latin typeface="Candara"/>
                <a:cs typeface="Candara"/>
              </a:rPr>
              <a:t>{</a:t>
            </a:r>
          </a:p>
          <a:p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   border-radius: 25px;</a:t>
            </a:r>
          </a:p>
          <a:p>
            <a:r>
              <a:rPr lang="en-US" dirty="0" smtClean="0">
                <a:latin typeface="Candara"/>
                <a:cs typeface="Candara"/>
              </a:rPr>
              <a:t>}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0857" y="5817810"/>
            <a:ext cx="664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Applied in the order: 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top-left , top-right, bottom-right, bottom-left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3788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665" y="2586931"/>
            <a:ext cx="88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#example1 {</a:t>
            </a:r>
          </a:p>
          <a:p>
            <a:r>
              <a:rPr lang="en-US" dirty="0"/>
              <a:t>    background: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img_flwr.gif</a:t>
            </a:r>
            <a:r>
              <a:rPr lang="en-US" dirty="0">
                <a:solidFill>
                  <a:srgbClr val="993333"/>
                </a:solidFill>
              </a:rPr>
              <a:t>) right bottom no-repeat,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paper.gif</a:t>
            </a:r>
            <a:r>
              <a:rPr lang="en-US" dirty="0">
                <a:solidFill>
                  <a:srgbClr val="993333"/>
                </a:solidFill>
              </a:rPr>
              <a:t>) left top repeat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8" y="1052286"/>
            <a:ext cx="5147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Multiple background images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sizes </a:t>
            </a:r>
            <a:r>
              <a:rPr lang="en-US" i="1" dirty="0" smtClean="0">
                <a:latin typeface="Candara"/>
                <a:cs typeface="Candara"/>
              </a:rPr>
              <a:t>(Height-Weight, cover, contain)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origin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clip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094" y="6069168"/>
            <a:ext cx="7607906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tryit.asp?filename</a:t>
            </a:r>
            <a:r>
              <a:rPr lang="en-US" dirty="0">
                <a:solidFill>
                  <a:schemeClr val="bg1"/>
                </a:solidFill>
              </a:rPr>
              <a:t>=trycss3_background-clip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9" y="3555999"/>
            <a:ext cx="5135131" cy="19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9436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HSL/HSLA colors – hue, saturation, lightness, alpha – cylindrical color </a:t>
            </a:r>
            <a:r>
              <a:rPr lang="en-US" dirty="0" smtClean="0">
                <a:latin typeface="Candara"/>
                <a:cs typeface="Candara"/>
              </a:rPr>
              <a:t>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RGBA colors – red, green, blue, alpha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opacity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524" y="4127759"/>
            <a:ext cx="495904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#p1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#p2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#p3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(0,0,255);opacity:0.6;}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#p4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(192,192,192);opacity:0.6;}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#p5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#p6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(255,0,255);opacity:0.6;}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3" y="1542110"/>
            <a:ext cx="29083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3" y="1439333"/>
            <a:ext cx="3130245" cy="43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9333" y="152402"/>
            <a:ext cx="135466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GRADIENTS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4761" y="68942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Linear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0588" y="704334"/>
            <a:ext cx="78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Radial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046" y="1424597"/>
            <a:ext cx="4402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ndara"/>
                <a:cs typeface="Candara"/>
              </a:rPr>
              <a:t>background: linear-gradient(direction, color-stop1, color-stop2, ...);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95" y="2503714"/>
            <a:ext cx="367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default direction is “top to bottom”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1" y="4136571"/>
            <a:ext cx="1827361" cy="674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79" y="5285618"/>
            <a:ext cx="1826540" cy="6610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28" y="3158492"/>
            <a:ext cx="1878995" cy="6841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41333" y="1424597"/>
            <a:ext cx="414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  <a:latin typeface="Candara"/>
                <a:cs typeface="Candara"/>
              </a:rPr>
              <a:t>background: radial-gradient(shape size at position, start-color, ..., last-color);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4000" y="6105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linear-gradient(to bottom right, red , blue);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56668" y="2368026"/>
            <a:ext cx="4112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default, shape is ellipse, size is farthest-corner, and position is center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262" y="3188305"/>
            <a:ext cx="2083405" cy="15377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3" y="3993847"/>
            <a:ext cx="2058005" cy="15584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680857" y="6105455"/>
            <a:ext cx="420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  <a:latin typeface="Candara"/>
                <a:cs typeface="Candara"/>
              </a:rPr>
              <a:t>background: radial-gradient(red, yellow, green);</a:t>
            </a:r>
          </a:p>
        </p:txBody>
      </p:sp>
    </p:spTree>
    <p:extLst>
      <p:ext uri="{BB962C8B-B14F-4D97-AF65-F5344CB8AC3E}">
        <p14:creationId xmlns:p14="http://schemas.microsoft.com/office/powerpoint/2010/main" val="90615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SHADOW EFFECTS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4761" y="68942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350" y="7043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b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ox-shadow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0380" y="4721144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/>
              <a:t>text-shadow</a:t>
            </a:r>
            <a:r>
              <a:rPr lang="pl-PL" dirty="0"/>
              <a:t>: 2px 2px 5px red;</a:t>
            </a:r>
          </a:p>
          <a:p>
            <a:r>
              <a:rPr lang="pl-PL" dirty="0"/>
              <a:t>}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2751667"/>
            <a:ext cx="3505200" cy="495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7577" y="1430048"/>
            <a:ext cx="8139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5B9BD5"/>
                </a:solidFill>
              </a:rPr>
              <a:t> </a:t>
            </a:r>
            <a:r>
              <a:rPr lang="pl-PL" dirty="0" smtClean="0">
                <a:solidFill>
                  <a:srgbClr val="5B9BD5"/>
                </a:solidFill>
              </a:rPr>
              <a:t>Order of </a:t>
            </a:r>
            <a:r>
              <a:rPr lang="pl-PL" dirty="0" err="1" smtClean="0">
                <a:solidFill>
                  <a:srgbClr val="5B9BD5"/>
                </a:solidFill>
              </a:rPr>
              <a:t>definition</a:t>
            </a:r>
            <a:r>
              <a:rPr lang="pl-PL" dirty="0" smtClean="0">
                <a:solidFill>
                  <a:srgbClr val="5B9BD5"/>
                </a:solidFill>
              </a:rPr>
              <a:t>: </a:t>
            </a:r>
            <a:r>
              <a:rPr lang="pl-PL" dirty="0" err="1" smtClean="0">
                <a:solidFill>
                  <a:srgbClr val="5B9BD5"/>
                </a:solidFill>
              </a:rPr>
              <a:t>horizontal-shadow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vertical-shadow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blur-size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shadow-color</a:t>
            </a:r>
            <a:endParaRPr lang="en-US" dirty="0">
              <a:solidFill>
                <a:srgbClr val="5B9BD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67" y="2642204"/>
            <a:ext cx="4089400" cy="1549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72780" y="4716306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 smtClean="0"/>
              <a:t>box-</a:t>
            </a:r>
            <a:r>
              <a:rPr lang="pl-PL" dirty="0" err="1"/>
              <a:t>shadow</a:t>
            </a:r>
            <a:r>
              <a:rPr lang="pl-PL" dirty="0"/>
              <a:t>: </a:t>
            </a:r>
            <a:r>
              <a:rPr lang="pl-PL" dirty="0" smtClean="0"/>
              <a:t>10px 10px </a:t>
            </a:r>
            <a:r>
              <a:rPr lang="pl-PL" dirty="0"/>
              <a:t>5px </a:t>
            </a:r>
            <a:r>
              <a:rPr lang="pl-PL" dirty="0" err="1" smtClean="0"/>
              <a:t>grey</a:t>
            </a:r>
            <a:r>
              <a:rPr lang="pl-PL" dirty="0" smtClean="0"/>
              <a:t>;</a:t>
            </a:r>
            <a:endParaRPr lang="pl-PL" dirty="0"/>
          </a:p>
          <a:p>
            <a:r>
              <a:rPr lang="pl-P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TEXT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248" y="13788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ext-overflow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456" y="5131191"/>
            <a:ext cx="125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w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ord-wrap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0865" y="1038742"/>
            <a:ext cx="3084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div.test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r>
              <a:rPr lang="en-US" dirty="0"/>
              <a:t>    text-overflow: </a:t>
            </a:r>
            <a:r>
              <a:rPr lang="en-US" dirty="0" smtClean="0"/>
              <a:t>clip;</a:t>
            </a:r>
            <a:endParaRPr lang="en-US" dirty="0"/>
          </a:p>
          <a:p>
            <a:r>
              <a:rPr lang="en-US" dirty="0"/>
              <a:t>    overflow: </a:t>
            </a:r>
            <a:r>
              <a:rPr lang="en-US" dirty="0" smtClean="0"/>
              <a:t>hidden;</a:t>
            </a:r>
          </a:p>
          <a:p>
            <a:r>
              <a:rPr lang="en-US" dirty="0" smtClean="0"/>
              <a:t>    white-space: </a:t>
            </a:r>
            <a:r>
              <a:rPr lang="en-US" dirty="0" err="1" smtClean="0"/>
              <a:t>nowrap</a:t>
            </a:r>
            <a:r>
              <a:rPr lang="en-US" dirty="0"/>
              <a:t>;	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5" y="982133"/>
            <a:ext cx="27305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0571" y="4625574"/>
            <a:ext cx="2939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p.test</a:t>
            </a:r>
            <a:r>
              <a:rPr lang="nl-NL" dirty="0"/>
              <a:t> {</a:t>
            </a:r>
          </a:p>
          <a:p>
            <a:r>
              <a:rPr lang="nl-NL" dirty="0"/>
              <a:t>    </a:t>
            </a:r>
            <a:r>
              <a:rPr lang="nl-NL" dirty="0" err="1"/>
              <a:t>width</a:t>
            </a:r>
            <a:r>
              <a:rPr lang="nl-NL" dirty="0"/>
              <a:t>: 11em; </a:t>
            </a:r>
          </a:p>
          <a:p>
            <a:r>
              <a:rPr lang="nl-NL" dirty="0"/>
              <a:t>    border: 1px </a:t>
            </a:r>
            <a:r>
              <a:rPr lang="nl-NL" dirty="0" err="1"/>
              <a:t>solid</a:t>
            </a:r>
            <a:r>
              <a:rPr lang="nl-NL" dirty="0"/>
              <a:t> #000000;</a:t>
            </a:r>
          </a:p>
          <a:p>
            <a:r>
              <a:rPr lang="nl-NL" dirty="0"/>
              <a:t>    word-</a:t>
            </a:r>
            <a:r>
              <a:rPr lang="nl-NL" dirty="0" err="1"/>
              <a:t>wrap</a:t>
            </a:r>
            <a:r>
              <a:rPr lang="nl-NL" dirty="0"/>
              <a:t>: break-word;</a:t>
            </a:r>
          </a:p>
          <a:p>
            <a:r>
              <a:rPr lang="nl-NL" dirty="0"/>
              <a:t>}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19" y="4615542"/>
            <a:ext cx="2362200" cy="1460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68286" y="2683693"/>
            <a:ext cx="2769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div.test:hover</a:t>
            </a:r>
            <a:r>
              <a:rPr lang="en-US" dirty="0"/>
              <a:t> {</a:t>
            </a:r>
          </a:p>
          <a:p>
            <a:r>
              <a:rPr lang="en-US" dirty="0"/>
              <a:t>    text-overflow: inherit;</a:t>
            </a:r>
          </a:p>
          <a:p>
            <a:r>
              <a:rPr lang="en-US" dirty="0"/>
              <a:t>    overflow: visible;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1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FONTS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3047" y="11136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@font-face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   </a:t>
            </a: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err="1"/>
              <a:t>sansation_light.woff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div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587724"/>
            <a:ext cx="698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2D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3334" y="1257647"/>
            <a:ext cx="16086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translate()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rotate()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scale()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matrix()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39" y="892024"/>
            <a:ext cx="15748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96" y="5098143"/>
            <a:ext cx="1663700" cy="152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71333" y="5200952"/>
            <a:ext cx="55275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div#myDiv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ms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IE 9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webkit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Safari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transform: rotate(20deg); /* Standard syntax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947" y="935566"/>
            <a:ext cx="16002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853" y="3060094"/>
            <a:ext cx="2774727" cy="2039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19" y="2824239"/>
            <a:ext cx="166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HISTORY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2476" y="1245810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First proposed by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Håkon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Wium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Lie </a:t>
            </a:r>
            <a:r>
              <a:rPr lang="en-US" dirty="0" smtClean="0">
                <a:latin typeface="Candara"/>
                <a:cs typeface="Candara"/>
              </a:rPr>
              <a:t>on October 10, 1994  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7924" y="2390016"/>
            <a:ext cx="478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CSS1 released in Dec 1996 – along with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Bert </a:t>
            </a:r>
            <a:r>
              <a:rPr lang="en-US" dirty="0" err="1" smtClean="0">
                <a:solidFill>
                  <a:srgbClr val="993333"/>
                </a:solidFill>
                <a:latin typeface="Candara"/>
                <a:cs typeface="Candara"/>
              </a:rPr>
              <a:t>Bos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1847" y="3510026"/>
            <a:ext cx="587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CSS2 released on May 12, 1998 – by the CSS Working Group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8151" y="4666331"/>
            <a:ext cx="302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CSS3 still under development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17143" y="1741714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12305" y="2885923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19562" y="4066418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000" y="1745716"/>
            <a:ext cx="1511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rotateX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rotateZ</a:t>
            </a:r>
            <a:r>
              <a:rPr lang="en-US" dirty="0"/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" y="4112380"/>
            <a:ext cx="2832279" cy="1857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226" y="4136571"/>
            <a:ext cx="2628655" cy="1774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153" y="4148667"/>
            <a:ext cx="2799847" cy="1560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857" y="1601764"/>
            <a:ext cx="5043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div {</a:t>
            </a:r>
          </a:p>
          <a:p>
            <a:r>
              <a:rPr lang="en-US" dirty="0">
                <a:solidFill>
                  <a:srgbClr val="7F7F7F"/>
                </a:solidFill>
              </a:rPr>
              <a:t>    -</a:t>
            </a:r>
            <a:r>
              <a:rPr lang="en-US" dirty="0" err="1">
                <a:solidFill>
                  <a:srgbClr val="7F7F7F"/>
                </a:solidFill>
              </a:rPr>
              <a:t>webkit</a:t>
            </a:r>
            <a:r>
              <a:rPr lang="en-US" dirty="0">
                <a:solidFill>
                  <a:srgbClr val="7F7F7F"/>
                </a:solidFill>
              </a:rPr>
              <a:t>-transform: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 /* Safari */</a:t>
            </a:r>
          </a:p>
          <a:p>
            <a:r>
              <a:rPr lang="en-US" dirty="0">
                <a:solidFill>
                  <a:srgbClr val="7F7F7F"/>
                </a:solidFill>
              </a:rPr>
              <a:t>    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</a:t>
            </a:r>
          </a:p>
          <a:p>
            <a:r>
              <a:rPr lang="en-US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3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3238" y="152402"/>
            <a:ext cx="1620762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TRANSITIONS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810" y="132476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div {</a:t>
            </a:r>
          </a:p>
          <a:p>
            <a:r>
              <a:rPr lang="en-US" dirty="0"/>
              <a:t>    width: 100px;</a:t>
            </a:r>
          </a:p>
          <a:p>
            <a:r>
              <a:rPr lang="en-US" dirty="0"/>
              <a:t>    height: 100px;</a:t>
            </a:r>
          </a:p>
          <a:p>
            <a:r>
              <a:rPr lang="en-US" dirty="0"/>
              <a:t>    background: red;</a:t>
            </a:r>
          </a:p>
          <a:p>
            <a:r>
              <a:rPr lang="en-US" dirty="0"/>
              <a:t>    -</a:t>
            </a:r>
            <a:r>
              <a:rPr lang="en-US" dirty="0" err="1"/>
              <a:t>webkit</a:t>
            </a:r>
            <a:r>
              <a:rPr lang="en-US" dirty="0"/>
              <a:t>-transition: width 2s; /* Safari */</a:t>
            </a:r>
          </a:p>
          <a:p>
            <a:r>
              <a:rPr lang="en-US" dirty="0"/>
              <a:t>    transition: width 2s;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095" y="4213143"/>
            <a:ext cx="1874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div:hover</a:t>
            </a:r>
            <a:r>
              <a:rPr lang="en-US" dirty="0"/>
              <a:t> {</a:t>
            </a:r>
          </a:p>
          <a:p>
            <a:r>
              <a:rPr lang="en-US" dirty="0"/>
              <a:t>    width: 300px;</a:t>
            </a:r>
          </a:p>
          <a:p>
            <a:r>
              <a:rPr lang="en-US" dirty="0"/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52" y="1436310"/>
            <a:ext cx="13970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52" y="3891643"/>
            <a:ext cx="3949700" cy="138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3809" y="6008692"/>
            <a:ext cx="5152572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/css3_transitions.asp</a:t>
            </a:r>
          </a:p>
        </p:txBody>
      </p:sp>
    </p:spTree>
    <p:extLst>
      <p:ext uri="{BB962C8B-B14F-4D97-AF65-F5344CB8AC3E}">
        <p14:creationId xmlns:p14="http://schemas.microsoft.com/office/powerpoint/2010/main" val="40479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ANIMATIONS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429" y="967619"/>
            <a:ext cx="60837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Hardware Accelerated using the GPU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Changes many CSS properties together at once into another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@</a:t>
            </a:r>
            <a:r>
              <a:rPr lang="en-US" dirty="0" err="1" smtClean="0">
                <a:solidFill>
                  <a:schemeClr val="accent1"/>
                </a:solidFill>
              </a:rPr>
              <a:t>keyframes</a:t>
            </a:r>
            <a:r>
              <a:rPr lang="en-US" dirty="0"/>
              <a:t>:</a:t>
            </a:r>
            <a:r>
              <a:rPr lang="en-US" dirty="0" smtClean="0"/>
              <a:t> specifies the animation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nimation-duration</a:t>
            </a:r>
            <a:r>
              <a:rPr lang="en-US" dirty="0" smtClean="0"/>
              <a:t>: time taken for one animation cycle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nimation-name</a:t>
            </a:r>
            <a:r>
              <a:rPr lang="en-US" dirty="0" smtClean="0"/>
              <a:t>: name of the @</a:t>
            </a:r>
            <a:r>
              <a:rPr lang="en-US" dirty="0" err="1" smtClean="0"/>
              <a:t>keyframes</a:t>
            </a:r>
            <a:r>
              <a:rPr lang="en-US" dirty="0" smtClean="0"/>
              <a:t> animation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nimation-timing-function</a:t>
            </a:r>
            <a:r>
              <a:rPr lang="en-US" dirty="0" smtClean="0"/>
              <a:t>: speed curve of an animation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9429" y="3029509"/>
            <a:ext cx="2273905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h1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animation-duration: 3s;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animation-name: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@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keyframes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from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300%;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to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2668" y="4363740"/>
            <a:ext cx="5164668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/css3_animations.asp</a:t>
            </a:r>
          </a:p>
        </p:txBody>
      </p:sp>
    </p:spTree>
    <p:extLst>
      <p:ext uri="{BB962C8B-B14F-4D97-AF65-F5344CB8AC3E}">
        <p14:creationId xmlns:p14="http://schemas.microsoft.com/office/powerpoint/2010/main" val="106514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VIEWPORT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4572" y="1189330"/>
            <a:ext cx="7208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&lt;meta name="viewport" content="width=device-width, initial-scale=1.0"&gt;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0" y="1739895"/>
            <a:ext cx="29337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429" y="2271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viewport is the user's visible area of a web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14" y="1751391"/>
            <a:ext cx="290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9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GRID VIEW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2" y="1016000"/>
            <a:ext cx="5598887" cy="482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285" y="681335"/>
            <a:ext cx="2576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{</a:t>
            </a:r>
          </a:p>
          <a:p>
            <a:r>
              <a:rPr lang="en-US" dirty="0"/>
              <a:t>    box-sizing: border-box;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905" y="1814534"/>
            <a:ext cx="281819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[class*="col-"] {</a:t>
            </a:r>
          </a:p>
          <a:p>
            <a:r>
              <a:rPr lang="en-US" dirty="0"/>
              <a:t>    float: left;</a:t>
            </a:r>
          </a:p>
          <a:p>
            <a:r>
              <a:rPr lang="en-US" dirty="0"/>
              <a:t>    padding: 15px;</a:t>
            </a:r>
          </a:p>
          <a:p>
            <a:r>
              <a:rPr lang="en-US" dirty="0"/>
              <a:t>    border: 1px solid red;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.col-1 {width: 8.33%;}</a:t>
            </a:r>
          </a:p>
          <a:p>
            <a:r>
              <a:rPr lang="en-US" dirty="0"/>
              <a:t>.col-2 {width: 16.66%;}</a:t>
            </a:r>
          </a:p>
          <a:p>
            <a:r>
              <a:rPr lang="en-US" dirty="0"/>
              <a:t>.col-3 {width: 25%;}</a:t>
            </a:r>
          </a:p>
          <a:p>
            <a:r>
              <a:rPr lang="en-US" dirty="0"/>
              <a:t>.col-4 {width: 33.33%;}</a:t>
            </a:r>
          </a:p>
          <a:p>
            <a:r>
              <a:rPr lang="en-US" dirty="0"/>
              <a:t>.col-5 {width: 41.66%;}</a:t>
            </a:r>
          </a:p>
          <a:p>
            <a:r>
              <a:rPr lang="en-US" dirty="0"/>
              <a:t>.col-6 {width: 50%;}</a:t>
            </a:r>
          </a:p>
          <a:p>
            <a:r>
              <a:rPr lang="en-US" dirty="0"/>
              <a:t>.col-7 {width: 58.33%;}</a:t>
            </a:r>
          </a:p>
          <a:p>
            <a:r>
              <a:rPr lang="en-US" dirty="0"/>
              <a:t>.col-8 {width: 66.66%;}</a:t>
            </a:r>
          </a:p>
          <a:p>
            <a:r>
              <a:rPr lang="en-US" dirty="0"/>
              <a:t>.col-9 {width: 75%;}</a:t>
            </a:r>
          </a:p>
          <a:p>
            <a:r>
              <a:rPr lang="en-US" dirty="0"/>
              <a:t>.col-10 {width: 83.33%;}</a:t>
            </a:r>
          </a:p>
          <a:p>
            <a:r>
              <a:rPr lang="en-US" dirty="0"/>
              <a:t>.col-11 {width: 91.66%;}</a:t>
            </a:r>
          </a:p>
          <a:p>
            <a:r>
              <a:rPr lang="en-US" dirty="0"/>
              <a:t>.col-12 {width: 100%;}</a:t>
            </a:r>
          </a:p>
        </p:txBody>
      </p:sp>
    </p:spTree>
    <p:extLst>
      <p:ext uri="{BB962C8B-B14F-4D97-AF65-F5344CB8AC3E}">
        <p14:creationId xmlns:p14="http://schemas.microsoft.com/office/powerpoint/2010/main" val="133846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6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RESPONSIVE IMAGES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0952" y="1570931"/>
            <a:ext cx="1874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32286" y="1522550"/>
            <a:ext cx="206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max-width: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15619" y="2140857"/>
            <a:ext cx="1366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61810" y="3971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3333"/>
                </a:solidFill>
              </a:rPr>
              <a:t>If the max-width property is set to 100%, the image will scale down if it has to, but never scale up to be larger than its original size</a:t>
            </a:r>
          </a:p>
        </p:txBody>
      </p:sp>
    </p:spTree>
    <p:extLst>
      <p:ext uri="{BB962C8B-B14F-4D97-AF65-F5344CB8AC3E}">
        <p14:creationId xmlns:p14="http://schemas.microsoft.com/office/powerpoint/2010/main" val="387537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3429" y="152402"/>
            <a:ext cx="185057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MEDIA QUERIES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1" y="3033486"/>
            <a:ext cx="8470900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810" y="94862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(max-width: 500px)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94317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(orientation: landscape)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96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2697" y="1659706"/>
            <a:ext cx="397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ndara"/>
                <a:cs typeface="Candara"/>
              </a:rPr>
              <a:t>BOOTSTRAP DEMO</a:t>
            </a:r>
            <a:endParaRPr lang="en-US" sz="36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194" y="3401063"/>
            <a:ext cx="4556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Candara"/>
                <a:cs typeface="Candara"/>
              </a:rPr>
              <a:t>exercises/bootstrap.html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Candara"/>
                <a:cs typeface="Candara"/>
              </a:rPr>
              <a:t>getbootstrap.com</a:t>
            </a:r>
            <a:endParaRPr lang="en-US" sz="2800" dirty="0">
              <a:solidFill>
                <a:schemeClr val="accent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2532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152402"/>
            <a:ext cx="1524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“CASCADING”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990600" y="609600"/>
          <a:ext cx="73914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7010403" y="2667003"/>
            <a:ext cx="1443561" cy="962855"/>
            <a:chOff x="1555907" y="386491"/>
            <a:chExt cx="1443561" cy="962855"/>
          </a:xfrm>
        </p:grpSpPr>
        <p:sp>
          <p:nvSpPr>
            <p:cNvPr id="15" name="Rectangle 14"/>
            <p:cNvSpPr/>
            <p:nvPr/>
          </p:nvSpPr>
          <p:spPr>
            <a:xfrm>
              <a:off x="1555907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78687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body of HTML page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0403" y="3629859"/>
            <a:ext cx="1443561" cy="962855"/>
            <a:chOff x="1555907" y="1349347"/>
            <a:chExt cx="1443561" cy="962855"/>
          </a:xfrm>
        </p:grpSpPr>
        <p:sp>
          <p:nvSpPr>
            <p:cNvPr id="13" name="Rectangle 12"/>
            <p:cNvSpPr/>
            <p:nvPr/>
          </p:nvSpPr>
          <p:spPr>
            <a:xfrm>
              <a:off x="1555907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178687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“style” attribute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10403" y="4592715"/>
            <a:ext cx="1443561" cy="962855"/>
            <a:chOff x="1555907" y="2312202"/>
            <a:chExt cx="1443561" cy="962855"/>
          </a:xfrm>
        </p:grpSpPr>
        <p:sp>
          <p:nvSpPr>
            <p:cNvPr id="11" name="Rectangle 10"/>
            <p:cNvSpPr/>
            <p:nvPr/>
          </p:nvSpPr>
          <p:spPr>
            <a:xfrm>
              <a:off x="1555907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1786877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Applies only to the specific element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9203" y="3055038"/>
            <a:ext cx="1443561" cy="962855"/>
            <a:chOff x="3961843" y="386491"/>
            <a:chExt cx="1443561" cy="962855"/>
          </a:xfrm>
        </p:grpSpPr>
        <p:sp>
          <p:nvSpPr>
            <p:cNvPr id="24" name="Rectangle 23"/>
            <p:cNvSpPr/>
            <p:nvPr/>
          </p:nvSpPr>
          <p:spPr>
            <a:xfrm>
              <a:off x="3961843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4192812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&lt;head&gt; section of the HTML page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29203" y="4017894"/>
            <a:ext cx="1443561" cy="962855"/>
            <a:chOff x="3961843" y="1349347"/>
            <a:chExt cx="1443561" cy="962855"/>
          </a:xfrm>
        </p:grpSpPr>
        <p:sp>
          <p:nvSpPr>
            <p:cNvPr id="22" name="Rectangle 21"/>
            <p:cNvSpPr/>
            <p:nvPr/>
          </p:nvSpPr>
          <p:spPr>
            <a:xfrm>
              <a:off x="3961843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4192812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&lt;style&gt; element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9203" y="4980748"/>
            <a:ext cx="1443561" cy="962855"/>
            <a:chOff x="3961843" y="2312202"/>
            <a:chExt cx="1443561" cy="962855"/>
          </a:xfrm>
        </p:grpSpPr>
        <p:sp>
          <p:nvSpPr>
            <p:cNvPr id="20" name="Rectangle 19"/>
            <p:cNvSpPr/>
            <p:nvPr/>
          </p:nvSpPr>
          <p:spPr>
            <a:xfrm>
              <a:off x="3961843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4192812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Applied to the entire web page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8442" y="3810003"/>
            <a:ext cx="1443561" cy="962855"/>
            <a:chOff x="6367778" y="386491"/>
            <a:chExt cx="1443561" cy="962855"/>
          </a:xfrm>
        </p:grpSpPr>
        <p:sp>
          <p:nvSpPr>
            <p:cNvPr id="30" name="Rectangle 29"/>
            <p:cNvSpPr/>
            <p:nvPr/>
          </p:nvSpPr>
          <p:spPr>
            <a:xfrm>
              <a:off x="6367778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659874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Separate text file with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extension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8442" y="4772859"/>
            <a:ext cx="1443561" cy="962855"/>
            <a:chOff x="6367778" y="1349347"/>
            <a:chExt cx="1443561" cy="962855"/>
          </a:xfrm>
        </p:grpSpPr>
        <p:sp>
          <p:nvSpPr>
            <p:cNvPr id="28" name="Rectangle 27"/>
            <p:cNvSpPr/>
            <p:nvPr/>
          </p:nvSpPr>
          <p:spPr>
            <a:xfrm>
              <a:off x="6367778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659874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&lt;link&gt; element in the head section provides the URI to the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file.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3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SYNTAX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6" y="754618"/>
            <a:ext cx="5309907" cy="1543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942919"/>
            <a:ext cx="1143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8800" y="1531206"/>
            <a:ext cx="342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HTML Element Name (</a:t>
            </a:r>
            <a:r>
              <a:rPr lang="en-US" sz="1600" i="1" dirty="0">
                <a:solidFill>
                  <a:schemeClr val="accent2"/>
                </a:solidFill>
                <a:latin typeface="Candara" panose="020E0502030303020204" pitchFamily="34" charset="0"/>
              </a:rPr>
              <a:t>just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Class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“.”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Id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“#”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</p:txBody>
      </p:sp>
      <p:pic>
        <p:nvPicPr>
          <p:cNvPr id="7169" name="Picture 716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3276602"/>
            <a:ext cx="2048183" cy="3351571"/>
          </a:xfrm>
          <a:prstGeom prst="rect">
            <a:avLst/>
          </a:prstGeom>
        </p:spPr>
      </p:pic>
      <p:pic>
        <p:nvPicPr>
          <p:cNvPr id="7172" name="Picture 717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3" b="19064"/>
          <a:stretch/>
        </p:blipFill>
        <p:spPr>
          <a:xfrm>
            <a:off x="2514602" y="3181345"/>
            <a:ext cx="2959131" cy="3425581"/>
          </a:xfrm>
          <a:prstGeom prst="rect">
            <a:avLst/>
          </a:prstGeom>
        </p:spPr>
      </p:pic>
      <p:pic>
        <p:nvPicPr>
          <p:cNvPr id="7173" name="Picture 717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3171548"/>
            <a:ext cx="3291195" cy="35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COLOR</a:t>
            </a:r>
          </a:p>
        </p:txBody>
      </p:sp>
      <p:sp>
        <p:nvSpPr>
          <p:cNvPr id="7174" name="Rectangle 7173"/>
          <p:cNvSpPr/>
          <p:nvPr/>
        </p:nvSpPr>
        <p:spPr>
          <a:xfrm>
            <a:off x="228603" y="875489"/>
            <a:ext cx="4418197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&lt;link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href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/style.css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rel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stylesheet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"/&gt;</a:t>
            </a:r>
          </a:p>
        </p:txBody>
      </p:sp>
      <p:pic>
        <p:nvPicPr>
          <p:cNvPr id="7175" name="Picture 717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" y="1600201"/>
            <a:ext cx="1895740" cy="1724267"/>
          </a:xfrm>
          <a:prstGeom prst="rect">
            <a:avLst/>
          </a:prstGeom>
        </p:spPr>
      </p:pic>
      <p:pic>
        <p:nvPicPr>
          <p:cNvPr id="7176" name="Picture 71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" y="3828233"/>
            <a:ext cx="4897437" cy="2034597"/>
          </a:xfrm>
          <a:prstGeom prst="rect">
            <a:avLst/>
          </a:prstGeom>
        </p:spPr>
      </p:pic>
      <p:sp>
        <p:nvSpPr>
          <p:cNvPr id="7178" name="TextBox 7177"/>
          <p:cNvSpPr txBox="1"/>
          <p:nvPr/>
        </p:nvSpPr>
        <p:spPr>
          <a:xfrm>
            <a:off x="5475053" y="875490"/>
            <a:ext cx="366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text color to White (#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ffffff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Background color to Black (#000000)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hyperlink color to Pink(#ff69b4)</a:t>
            </a:r>
          </a:p>
        </p:txBody>
      </p:sp>
      <p:pic>
        <p:nvPicPr>
          <p:cNvPr id="7179" name="Picture 717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55842"/>
            <a:ext cx="2559008" cy="1602263"/>
          </a:xfrm>
          <a:prstGeom prst="rect">
            <a:avLst/>
          </a:prstGeom>
        </p:spPr>
      </p:pic>
      <p:sp>
        <p:nvSpPr>
          <p:cNvPr id="7180" name="TextBox 7179"/>
          <p:cNvSpPr txBox="1"/>
          <p:nvPr/>
        </p:nvSpPr>
        <p:spPr>
          <a:xfrm>
            <a:off x="5737204" y="5262666"/>
            <a:ext cx="28194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TEST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ndara" panose="020E0502030303020204" pitchFamily="34" charset="0"/>
              </a:rPr>
              <a:t>Try using inline/embedded CSS style attribute for the elements!</a:t>
            </a:r>
          </a:p>
        </p:txBody>
      </p:sp>
      <p:sp>
        <p:nvSpPr>
          <p:cNvPr id="7181" name="TextBox 7180"/>
          <p:cNvSpPr txBox="1"/>
          <p:nvPr/>
        </p:nvSpPr>
        <p:spPr>
          <a:xfrm>
            <a:off x="2895600" y="2667001"/>
            <a:ext cx="16002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Always placed in the header section</a:t>
            </a:r>
          </a:p>
        </p:txBody>
      </p:sp>
      <p:cxnSp>
        <p:nvCxnSpPr>
          <p:cNvPr id="7183" name="Straight Arrow Connector 7182"/>
          <p:cNvCxnSpPr>
            <a:stCxn id="7181" idx="2"/>
          </p:cNvCxnSpPr>
          <p:nvPr/>
        </p:nvCxnSpPr>
        <p:spPr>
          <a:xfrm>
            <a:off x="3695700" y="3190221"/>
            <a:ext cx="0" cy="1381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8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CLASS / ID SELECTORS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28" y="732879"/>
            <a:ext cx="4896599" cy="4034031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3" y="732880"/>
            <a:ext cx="2800877" cy="4046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8802" y="5029202"/>
            <a:ext cx="55439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Add Id/Class attributes to elements within yurts.html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“Cascading”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witnesses by overriding styles within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document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Id user more for JS, Class used more for CSS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New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styles introduced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Descendant Selectors – footer &gt; 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9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0" y="1623763"/>
            <a:ext cx="7230485" cy="3610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1" y="4191003"/>
            <a:ext cx="7349043" cy="1043239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3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1" y="1400870"/>
            <a:ext cx="691312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=“cake.png” alt=“birthday cake” height=“100” width=“100”&gt;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816165"/>
            <a:ext cx="0" cy="5715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457202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File URI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2705100" y="795756"/>
            <a:ext cx="0" cy="60227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00600" y="487978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Height of graphic in pixels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2497436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Alternate text description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(e.g. for disabled people)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14803" y="1797283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247785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Width of graphic in pixels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315203" y="1777697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30" y="3618693"/>
            <a:ext cx="3095625" cy="303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929109" y="4495803"/>
            <a:ext cx="4214893" cy="1969857"/>
            <a:chOff x="212282" y="4089691"/>
            <a:chExt cx="4214893" cy="1969857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82" y="4089691"/>
              <a:ext cx="1768917" cy="1969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199" y="4089691"/>
              <a:ext cx="2445976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6019800" y="3979280"/>
            <a:ext cx="182393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&gt; align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722" y="5918630"/>
            <a:ext cx="975335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vspace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7374" y="4858762"/>
            <a:ext cx="101802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hspace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0810" y="3994668"/>
            <a:ext cx="931155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Align = ?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1922</Words>
  <Application>Microsoft Macintosh PowerPoint</Application>
  <PresentationFormat>On-screen Show (4:3)</PresentationFormat>
  <Paragraphs>357</Paragraphs>
  <Slides>37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Rohit Jha</dc:creator>
  <cp:keywords/>
  <dc:description/>
  <cp:lastModifiedBy>Rohit Jha</cp:lastModifiedBy>
  <cp:revision>75</cp:revision>
  <dcterms:created xsi:type="dcterms:W3CDTF">2015-06-22T05:55:47Z</dcterms:created>
  <dcterms:modified xsi:type="dcterms:W3CDTF">2015-06-28T12:40:33Z</dcterms:modified>
  <cp:category/>
</cp:coreProperties>
</file>